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6.png" ContentType="image/png"/>
  <Override PartName="/ppt/media/image75.jpeg" ContentType="image/jpeg"/>
  <Override PartName="/ppt/media/image72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4.jpeg" ContentType="image/jpeg"/>
  <Override PartName="/ppt/media/image63.png" ContentType="image/png"/>
  <Override PartName="/ppt/media/image62.png" ContentType="image/png"/>
  <Override PartName="/ppt/media/image61.png" ContentType="image/png"/>
  <Override PartName="/ppt/media/image55.jpeg" ContentType="image/jpeg"/>
  <Override PartName="/ppt/media/image52.jpeg" ContentType="image/jpeg"/>
  <Override PartName="/ppt/media/image50.png" ContentType="image/png"/>
  <Override PartName="/ppt/media/image49.png" ContentType="image/png"/>
  <Override PartName="/ppt/media/image48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0.png" ContentType="image/png"/>
  <Override PartName="/ppt/media/image5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12.png" ContentType="image/png"/>
  <Override PartName="/ppt/media/image11.png" ContentType="image/png"/>
  <Override PartName="/ppt/media/image13.jpeg" ContentType="image/jpeg"/>
  <Override PartName="/ppt/media/image39.png" ContentType="image/png"/>
  <Override PartName="/ppt/media/image73.jpeg" ContentType="image/jpeg"/>
  <Override PartName="/ppt/media/image53.png" ContentType="image/png"/>
  <Override PartName="/ppt/media/image3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57.jpeg" ContentType="image/jpeg"/>
  <Override PartName="/ppt/media/image14.jpeg" ContentType="image/jpeg"/>
  <Override PartName="/ppt/media/image23.png" ContentType="image/png"/>
  <Override PartName="/ppt/media/image69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8.jpeg" ContentType="image/jpeg"/>
  <Override PartName="/ppt/media/image30.png" ContentType="image/png"/>
  <Override PartName="/ppt/media/image31.png" ContentType="image/png"/>
  <Override PartName="/ppt/media/image54.png" ContentType="image/png"/>
  <Override PartName="/ppt/media/image4.png" ContentType="image/png"/>
  <Override PartName="/ppt/media/image41.jpeg" ContentType="image/jpeg"/>
  <Override PartName="/ppt/media/image60.jpeg" ContentType="image/jpeg"/>
  <Override PartName="/ppt/media/image47.jpeg" ContentType="image/jpeg"/>
  <Override PartName="/ppt/media/image32.png" ContentType="image/png"/>
  <Override PartName="/ppt/media/image71.jpeg" ContentType="image/jpeg"/>
  <Override PartName="/ppt/media/image58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2.png" ContentType="image/png"/>
  <Override PartName="/ppt/media/image59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6BE1254-84A9-4A8C-A710-B17005F5FF4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CP4CDS is data supplier for model data (CMIP5, etc) and remote processing on this data pool (WPS).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Birdhouse: provides setup and deployment for remote processing (WPS).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architecture of CP4CDS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Identify Birdhouse role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CP4CDS nodes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Introduce ESGF data nodes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297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Simply make a new Bird for my project and run it (on my notebook, HPC cluster or container infrastructure)”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SDDS = Software Deployment and Dependency Solution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Generate PyWPS service using a Cookiecutter WPS template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dependencies managed with Conda (PyWPS, CDO, OCGIS, …)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 install and start: make install; make start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Dockerfile generated for WPS service for automatic build of Docker image (on DockerHub)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Ansible scripts for system deployment of PyWPS service with Nginx, Postgres, 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by Projects: CP4CDS (Climate Projections for Climate Data Store, Copernicus EU) and PAVICS (CRIM, Ouranos, Canada)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Twitcher: security proxy for WPS and other OWS services (WMS, WFS, WCS, …)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Proxy: WPS is registered at Twitcher. Client can access service via proxy localhost/ows/wps/flyingpigeon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Security: Checks if WPS (or WMS) access is allowed. Depending on used external Auth Control this can be fine granular (on WPS process or WMS layer level 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WPS OpenAPI: WPS protocol can also be accessed with upcoming WPS Rest API (OpenAPI, Swagger).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WPS Monitor: Processing Jobs are monitore by Twitcher. Clients don’t need to implement this.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CP4CDS: data and compute node are access restricted (certificate or token). Twitcher is security middleware in front of WPS service.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Twitcher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Proxy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prototype OpenAPI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Magpie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 control list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Token management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ESGF = Earth System Grid Federation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Federated Access to Climate Data (CMIP5, CORDEX, CMIP6 and more)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Nodes: LLNL (USA), CEDA (UK), DKRZ (Germany), IPSL (France). Several small nodes at model centers.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Data: Thredds Data Server, Index: Solr Search, Identity: x509 Certificate, Compute: WPS service interface.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Compute: WPS with ESGF process profile (Certified). ESGF Nodes are free to choose WPS service software and implementation codes.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 compute nodes implementations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Birdhouse in ESGF CWT API, get ESGF certification?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 anchor="ctr"/>
          <a:p>
            <a:pPr marL="216000" indent="-2160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a picture for motivation and just a few text keywords?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using PyWPS … though not restricted to it (Zoo, 52North, ....)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216000" indent="-2160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use the “Birdhouse WPS Setup” to create your own WPS project (Finch, Kingfisher, …) and using the same deployment solution (Conda, Ansible, Docker).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rIns="0" tIns="91440" bIns="91440"/>
          <a:p>
            <a:pPr marL="457200" indent="-297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WPS service can be accessed by various kinds of clients just relying on the WPS protocol.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Call WPS directly via HTTP request (use curl, Firefox RESTClient, …)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Birdy (with OWSLib): command-line, Jupyter Notebooks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web application like Phoenix as a generic WPS client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72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specific web portals: Copernicus CDS, PAVICS 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2431080" y="1152360"/>
            <a:ext cx="4280760" cy="3415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19760" cy="2652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1176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34156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7120" y="293652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760" cy="625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7120" y="1152360"/>
            <a:ext cx="415728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11760" y="2936520"/>
            <a:ext cx="8519760" cy="162900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749840"/>
            <a:ext cx="8607600" cy="392760"/>
          </a:xfrm>
          <a:prstGeom prst="rect">
            <a:avLst/>
          </a:prstGeom>
          <a:solidFill>
            <a:srgbClr val="efefef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FOSS4G 2018 Dar-Es-Salaam/Tanzania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455840" y="4699080"/>
            <a:ext cx="769608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0800" cy="72144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0" y="-15840"/>
            <a:ext cx="4054320" cy="67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4749840"/>
            <a:ext cx="8607600" cy="392760"/>
          </a:xfrm>
          <a:prstGeom prst="rect">
            <a:avLst/>
          </a:prstGeom>
          <a:solidFill>
            <a:srgbClr val="efefef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FOSS4G 2018 Dar-Es-Salaam/Tanzania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455840" y="4699080"/>
            <a:ext cx="769608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0800" cy="721440"/>
          </a:xfrm>
          <a:prstGeom prst="rect">
            <a:avLst/>
          </a:prstGeom>
          <a:ln>
            <a:noFill/>
          </a:ln>
        </p:spPr>
      </p:pic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9760" cy="572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760" cy="3415680"/>
          </a:xfrm>
          <a:prstGeom prst="rect">
            <a:avLst/>
          </a:prstGeom>
        </p:spPr>
        <p:txBody>
          <a:bodyPr lIns="0" rIns="0" tIns="0" bIns="0" anchor="ctr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4749840"/>
            <a:ext cx="8607600" cy="392760"/>
          </a:xfrm>
          <a:prstGeom prst="rect">
            <a:avLst/>
          </a:prstGeom>
          <a:solidFill>
            <a:srgbClr val="efefef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FOSS4G 2018 Dar-Es-Salaam/Tanzania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455840" y="4699080"/>
            <a:ext cx="769608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0800" cy="721440"/>
          </a:xfrm>
          <a:prstGeom prst="rect">
            <a:avLst/>
          </a:prstGeom>
          <a:ln>
            <a:noFill/>
          </a:ln>
        </p:spPr>
      </p:pic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unisdr.org/we/coordinate/sendai-framework" TargetMode="External"/><Relationship Id="rId2" Type="http://schemas.openxmlformats.org/officeDocument/2006/relationships/image" Target="../media/image51.png"/><Relationship Id="rId3" Type="http://schemas.openxmlformats.org/officeDocument/2006/relationships/image" Target="../media/image52.jpe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bird-house.github.io/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hyperlink" Target="https://esgf.llnl.gov" TargetMode="External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hyperlink" Target="https://esgf.llnl.gov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png"/><Relationship Id="rId3" Type="http://schemas.openxmlformats.org/officeDocument/2006/relationships/image" Target="../media/image73.jpeg"/><Relationship Id="rId4" Type="http://schemas.openxmlformats.org/officeDocument/2006/relationships/image" Target="../media/image74.jpeg"/><Relationship Id="rId5" Type="http://schemas.openxmlformats.org/officeDocument/2006/relationships/image" Target="../media/image75.jpeg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jpe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1760" y="205200"/>
            <a:ext cx="8519760" cy="1843920"/>
          </a:xfrm>
          <a:prstGeom prst="rect">
            <a:avLst/>
          </a:prstGeom>
          <a:solidFill>
            <a:srgbClr val="d9d9d9"/>
          </a:solidFill>
          <a:ln w="381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Projects based on the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Processing Service framework birdhouse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11760" y="2363040"/>
            <a:ext cx="8519760" cy="74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Carsten Ehbrecht</a:t>
            </a:r>
            <a:r>
              <a:rPr b="1" lang="en-US" sz="2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Tom Landry</a:t>
            </a:r>
            <a:r>
              <a:rPr b="1" lang="en-US" sz="2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Nils Hempelmann</a:t>
            </a:r>
            <a:r>
              <a:rPr b="1" lang="en-US" sz="2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David Huard</a:t>
            </a:r>
            <a:r>
              <a:rPr b="1" lang="en-US" sz="2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Stephan Kindermann</a:t>
            </a:r>
            <a:r>
              <a:rPr b="1" lang="en-US" sz="24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FB814A86-D3AC-499A-9109-944B679E92B2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941040" y="3479760"/>
            <a:ext cx="7347960" cy="95904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German Climate Computing Center          (DKRZ), Germany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Computer Research Institute of Montreal  (CRIM), Canada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Ouranos, Canada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A7E81E49-4594-4ED6-9361-FD07D44AD3BB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0" y="35640"/>
            <a:ext cx="379224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PAVICS NexGen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3960" y="749880"/>
            <a:ext cx="3027960" cy="3407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Canadian-led Science Gateway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Will provide a federated cyberinfrastructure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Advanced hydro &amp; climate services, Machine Learning and Earth Observation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Geospatial Interoperability through OGC Web Services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Google Shape;242;p25" descr=""/>
          <p:cNvPicPr/>
          <p:nvPr/>
        </p:nvPicPr>
        <p:blipFill>
          <a:blip r:embed="rId1"/>
          <a:srcRect l="34727" t="49762" r="34311" b="8459"/>
          <a:stretch/>
        </p:blipFill>
        <p:spPr>
          <a:xfrm>
            <a:off x="4226760" y="204120"/>
            <a:ext cx="395280" cy="533520"/>
          </a:xfrm>
          <a:prstGeom prst="rect">
            <a:avLst/>
          </a:prstGeom>
          <a:ln>
            <a:noFill/>
          </a:ln>
        </p:spPr>
      </p:pic>
      <p:pic>
        <p:nvPicPr>
          <p:cNvPr id="201" name="Picture 2" descr=""/>
          <p:cNvPicPr/>
          <p:nvPr/>
        </p:nvPicPr>
        <p:blipFill>
          <a:blip r:embed="rId2"/>
          <a:stretch/>
        </p:blipFill>
        <p:spPr>
          <a:xfrm>
            <a:off x="3327840" y="35640"/>
            <a:ext cx="5223240" cy="455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4" descr=""/>
          <p:cNvPicPr/>
          <p:nvPr/>
        </p:nvPicPr>
        <p:blipFill>
          <a:blip r:embed="rId1"/>
          <a:stretch/>
        </p:blipFill>
        <p:spPr>
          <a:xfrm>
            <a:off x="1617120" y="861840"/>
            <a:ext cx="7460280" cy="293364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A2941C8B-57C0-4395-8105-50B7FDF5EFEA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0" y="35640"/>
            <a:ext cx="379224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OGC 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-15840" y="555840"/>
            <a:ext cx="2873520" cy="402264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 Testbeds: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Collaborative efforts to define, design, develop, and test candidate interface specifications.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420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Testbed-13: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420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Builds on Birdhouse and PyWPS HPC scheduler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420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Implements cloud computing &amp; application packaging (Docker)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Testbed-14: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Extends Birdhouse security and job processing (OpenAPI)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680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Implements interoperable workflows (CWL, OWS Context)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Google Shape;230;p24" descr=""/>
          <p:cNvPicPr/>
          <p:nvPr/>
        </p:nvPicPr>
        <p:blipFill>
          <a:blip r:embed="rId2"/>
          <a:stretch/>
        </p:blipFill>
        <p:spPr>
          <a:xfrm>
            <a:off x="7212960" y="4071240"/>
            <a:ext cx="915480" cy="46080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231;p24" descr=""/>
          <p:cNvPicPr/>
          <p:nvPr/>
        </p:nvPicPr>
        <p:blipFill>
          <a:blip r:embed="rId3"/>
          <a:stretch/>
        </p:blipFill>
        <p:spPr>
          <a:xfrm>
            <a:off x="7331040" y="163800"/>
            <a:ext cx="1613160" cy="324000"/>
          </a:xfrm>
          <a:prstGeom prst="rect">
            <a:avLst/>
          </a:prstGeom>
          <a:ln>
            <a:noFill/>
          </a:ln>
        </p:spPr>
      </p:pic>
      <p:pic>
        <p:nvPicPr>
          <p:cNvPr id="208" name="Google Shape;232;p24" descr=""/>
          <p:cNvPicPr/>
          <p:nvPr/>
        </p:nvPicPr>
        <p:blipFill>
          <a:blip r:embed="rId4"/>
          <a:stretch/>
        </p:blipFill>
        <p:spPr>
          <a:xfrm>
            <a:off x="5531040" y="4046040"/>
            <a:ext cx="1053000" cy="452160"/>
          </a:xfrm>
          <a:prstGeom prst="rect">
            <a:avLst/>
          </a:prstGeom>
          <a:ln>
            <a:noFill/>
          </a:ln>
        </p:spPr>
      </p:pic>
      <p:pic>
        <p:nvPicPr>
          <p:cNvPr id="209" name="Google Shape;233;p24" descr=""/>
          <p:cNvPicPr/>
          <p:nvPr/>
        </p:nvPicPr>
        <p:blipFill>
          <a:blip r:embed="rId5"/>
          <a:stretch/>
        </p:blipFill>
        <p:spPr>
          <a:xfrm>
            <a:off x="3390840" y="4075560"/>
            <a:ext cx="1738800" cy="45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05;p22" descr=""/>
          <p:cNvPicPr/>
          <p:nvPr/>
        </p:nvPicPr>
        <p:blipFill>
          <a:blip r:embed="rId1"/>
          <a:stretch/>
        </p:blipFill>
        <p:spPr>
          <a:xfrm>
            <a:off x="-19800" y="468360"/>
            <a:ext cx="9143280" cy="420588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AAEF44BF-98F1-47AC-9C32-5103BC6B7BBB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0" y="0"/>
            <a:ext cx="449712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Copernicus Climate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7302960" y="82800"/>
            <a:ext cx="1746720" cy="16048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Data-Node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(CMIP5 Model Data)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(Birdhouse Setup)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797640" y="3502800"/>
            <a:ext cx="5325840" cy="8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marL="457200" indent="-31680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CDS: Climate Data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C3S: Copernicus Climate Change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CP4CDS: Climate Projections for Climate Data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-15840" y="555840"/>
            <a:ext cx="2469240" cy="402264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Indicators for the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Sustainable development Goals (SDGs)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Monitoring and Reporting required from UNFCCC, UNCCD and CBD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non binding </a:t>
            </a:r>
            <a:r>
              <a:rPr b="1" lang="en-US" sz="13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Sendai Framework for Disaster Risk Reduction - UNISDR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80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etc 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Google Shape;248;p26" descr=""/>
          <p:cNvPicPr/>
          <p:nvPr/>
        </p:nvPicPr>
        <p:blipFill>
          <a:blip r:embed="rId2"/>
          <a:stretch/>
        </p:blipFill>
        <p:spPr>
          <a:xfrm>
            <a:off x="2275200" y="488520"/>
            <a:ext cx="6847920" cy="410724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024C9FF0-70F4-4D60-91DC-BA025D3173DA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0" y="35640"/>
            <a:ext cx="694584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Harnessing WPS for Sustainable Development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Google Shape;251;p26" descr=""/>
          <p:cNvPicPr/>
          <p:nvPr/>
        </p:nvPicPr>
        <p:blipFill>
          <a:blip r:embed="rId3"/>
          <a:srcRect l="0" t="12002" r="0" b="0"/>
          <a:stretch/>
        </p:blipFill>
        <p:spPr>
          <a:xfrm>
            <a:off x="7611120" y="18000"/>
            <a:ext cx="1512000" cy="2365920"/>
          </a:xfrm>
          <a:prstGeom prst="rect">
            <a:avLst/>
          </a:prstGeom>
          <a:ln>
            <a:noFill/>
          </a:ln>
        </p:spPr>
      </p:pic>
      <p:sp>
        <p:nvSpPr>
          <p:cNvPr id="220" name="CustomShape 4"/>
          <p:cNvSpPr/>
          <p:nvPr/>
        </p:nvSpPr>
        <p:spPr>
          <a:xfrm>
            <a:off x="1165320" y="4208760"/>
            <a:ext cx="3872160" cy="451080"/>
          </a:xfrm>
          <a:prstGeom prst="rect">
            <a:avLst/>
          </a:prstGeom>
          <a:solidFill>
            <a:srgbClr val="ffcc00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Leave no one behind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74960" y="571680"/>
            <a:ext cx="8711280" cy="3341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marL="914400" indent="-3358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EU COPERNICUS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8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C3S with CP4CDS ready for production use in 2019.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(based on CMIP5 data)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8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extended for CORDEX (regional model data) in 2019/2020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8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extended for CMIP6 …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58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Canada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8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Govt of Canada: Canadian Center for Climate Services (CCCS)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8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Pan-Canadian federated cyberinfrastructure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88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 Observation support, integration of ML/DL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58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 on </a:t>
            </a: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Nodes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58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A2C2 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Service for Extreme Weather Assessment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588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…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 etc.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4F61DA2F-D8CC-47CE-97B0-CACFAEE662C2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0" y="13320"/>
            <a:ext cx="324612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Outlook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1479240" y="4018680"/>
            <a:ext cx="6084360" cy="58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1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http://bird-house.github.io/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 flipH="1" rot="10800000">
            <a:off x="4537080" y="4342680"/>
            <a:ext cx="192888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655800" y="2033280"/>
            <a:ext cx="205200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Deleted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A1F5AAB6-050A-4270-B76E-9E0C43DDA606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DD9621DA-D031-44DF-A448-0E4DEF2438E1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Google Shape;273;p29" descr=""/>
          <p:cNvPicPr/>
          <p:nvPr/>
        </p:nvPicPr>
        <p:blipFill>
          <a:blip r:embed="rId1"/>
          <a:stretch/>
        </p:blipFill>
        <p:spPr>
          <a:xfrm>
            <a:off x="273240" y="2748960"/>
            <a:ext cx="2954160" cy="1810800"/>
          </a:xfrm>
          <a:prstGeom prst="rect">
            <a:avLst/>
          </a:prstGeom>
          <a:ln>
            <a:noFill/>
          </a:ln>
        </p:spPr>
      </p:pic>
      <p:pic>
        <p:nvPicPr>
          <p:cNvPr id="230" name="Google Shape;274;p29" descr=""/>
          <p:cNvPicPr/>
          <p:nvPr/>
        </p:nvPicPr>
        <p:blipFill>
          <a:blip r:embed="rId2"/>
          <a:srcRect l="-795" t="0" r="0" b="0"/>
          <a:stretch/>
        </p:blipFill>
        <p:spPr>
          <a:xfrm>
            <a:off x="260640" y="703800"/>
            <a:ext cx="2954160" cy="193104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0" y="22680"/>
            <a:ext cx="424836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Projects: C3S and CP4CDS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4473720" y="176040"/>
            <a:ext cx="2881080" cy="110736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C3S Portal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3456000" y="1519560"/>
            <a:ext cx="4916160" cy="299808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5520" rIns="65520" tIns="35280" bIns="35280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6696720" y="3487320"/>
            <a:ext cx="1404360" cy="81216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4655880" y="3645000"/>
            <a:ext cx="1404360" cy="81216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Replication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Quality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7"/>
          <p:cNvSpPr/>
          <p:nvPr/>
        </p:nvSpPr>
        <p:spPr>
          <a:xfrm>
            <a:off x="3751560" y="1889280"/>
            <a:ext cx="1991880" cy="1557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4655880" y="2041560"/>
            <a:ext cx="938520" cy="55152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>
            <a:off x="4655880" y="2725920"/>
            <a:ext cx="938520" cy="55152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Backend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0"/>
          <p:cNvSpPr/>
          <p:nvPr/>
        </p:nvSpPr>
        <p:spPr>
          <a:xfrm>
            <a:off x="6432840" y="1965600"/>
            <a:ext cx="1625760" cy="1157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11"/>
          <p:cNvSpPr/>
          <p:nvPr/>
        </p:nvSpPr>
        <p:spPr>
          <a:xfrm>
            <a:off x="7029000" y="2089080"/>
            <a:ext cx="938520" cy="69156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12"/>
          <p:cNvSpPr/>
          <p:nvPr/>
        </p:nvSpPr>
        <p:spPr>
          <a:xfrm>
            <a:off x="4655880" y="634320"/>
            <a:ext cx="1078560" cy="55152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13"/>
          <p:cNvSpPr/>
          <p:nvPr/>
        </p:nvSpPr>
        <p:spPr>
          <a:xfrm>
            <a:off x="6024240" y="634320"/>
            <a:ext cx="1078560" cy="55152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Data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14"/>
          <p:cNvSpPr/>
          <p:nvPr/>
        </p:nvSpPr>
        <p:spPr>
          <a:xfrm flipH="1">
            <a:off x="7319520" y="2781000"/>
            <a:ext cx="110160" cy="86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5"/>
          <p:cNvSpPr/>
          <p:nvPr/>
        </p:nvSpPr>
        <p:spPr>
          <a:xfrm>
            <a:off x="5583600" y="3025440"/>
            <a:ext cx="1735920" cy="61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6"/>
          <p:cNvSpPr/>
          <p:nvPr/>
        </p:nvSpPr>
        <p:spPr>
          <a:xfrm flipH="1">
            <a:off x="5902560" y="3972600"/>
            <a:ext cx="792720" cy="15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7"/>
          <p:cNvSpPr/>
          <p:nvPr/>
        </p:nvSpPr>
        <p:spPr>
          <a:xfrm flipH="1">
            <a:off x="5124960" y="1186560"/>
            <a:ext cx="1437480" cy="854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8"/>
          <p:cNvSpPr/>
          <p:nvPr/>
        </p:nvSpPr>
        <p:spPr>
          <a:xfrm>
            <a:off x="6563880" y="1186560"/>
            <a:ext cx="866880" cy="103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94;p16" descr=""/>
          <p:cNvPicPr/>
          <p:nvPr/>
        </p:nvPicPr>
        <p:blipFill>
          <a:blip r:embed="rId1"/>
          <a:srcRect l="0" t="23866" r="-7331" b="-2025"/>
          <a:stretch/>
        </p:blipFill>
        <p:spPr>
          <a:xfrm>
            <a:off x="92880" y="494640"/>
            <a:ext cx="7912440" cy="4153680"/>
          </a:xfrm>
          <a:prstGeom prst="rect">
            <a:avLst/>
          </a:prstGeom>
          <a:ln>
            <a:noFill/>
          </a:ln>
        </p:spPr>
      </p:pic>
      <p:sp>
        <p:nvSpPr>
          <p:cNvPr id="249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45FB3811-7DF4-461B-B68F-C6C8D0A08F8C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0" y="0"/>
            <a:ext cx="492732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 Geospatial Consortium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Google Shape;97;p16" descr=""/>
          <p:cNvPicPr/>
          <p:nvPr/>
        </p:nvPicPr>
        <p:blipFill>
          <a:blip r:embed="rId2"/>
          <a:stretch/>
        </p:blipFill>
        <p:spPr>
          <a:xfrm>
            <a:off x="7408080" y="99720"/>
            <a:ext cx="1502280" cy="75672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98;p16" descr=""/>
          <p:cNvPicPr/>
          <p:nvPr/>
        </p:nvPicPr>
        <p:blipFill>
          <a:blip r:embed="rId3"/>
          <a:stretch/>
        </p:blipFill>
        <p:spPr>
          <a:xfrm>
            <a:off x="7608240" y="1525320"/>
            <a:ext cx="1101960" cy="46728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99;p16" descr=""/>
          <p:cNvPicPr/>
          <p:nvPr/>
        </p:nvPicPr>
        <p:blipFill>
          <a:blip r:embed="rId4"/>
          <a:stretch/>
        </p:blipFill>
        <p:spPr>
          <a:xfrm>
            <a:off x="7556040" y="2203200"/>
            <a:ext cx="1206360" cy="467280"/>
          </a:xfrm>
          <a:prstGeom prst="rect">
            <a:avLst/>
          </a:prstGeom>
          <a:ln>
            <a:noFill/>
          </a:ln>
        </p:spPr>
      </p:pic>
      <p:pic>
        <p:nvPicPr>
          <p:cNvPr id="254" name="Google Shape;100;p16" descr=""/>
          <p:cNvPicPr/>
          <p:nvPr/>
        </p:nvPicPr>
        <p:blipFill>
          <a:blip r:embed="rId5"/>
          <a:stretch/>
        </p:blipFill>
        <p:spPr>
          <a:xfrm>
            <a:off x="7608240" y="2999160"/>
            <a:ext cx="1206360" cy="24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09D002BD-4573-4F6F-8412-CA77EDB6E24C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0" y="0"/>
            <a:ext cx="389916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Server Side: Deployment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Google Shape;298;p30" descr=""/>
          <p:cNvPicPr/>
          <p:nvPr/>
        </p:nvPicPr>
        <p:blipFill>
          <a:blip r:embed="rId1"/>
          <a:stretch/>
        </p:blipFill>
        <p:spPr>
          <a:xfrm>
            <a:off x="2728440" y="578520"/>
            <a:ext cx="4731480" cy="396432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37080" y="560160"/>
            <a:ext cx="1661040" cy="50400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Deployment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Ansible &amp; Conda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 flipH="1" rot="16200000">
            <a:off x="1048680" y="883080"/>
            <a:ext cx="1495440" cy="1859760"/>
          </a:xfrm>
          <a:prstGeom prst="curvedConnector2">
            <a:avLst/>
          </a:pr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9A0A0051-A463-47D2-AE8C-E91460C1CF23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Google Shape;225;p24" descr=""/>
          <p:cNvPicPr/>
          <p:nvPr/>
        </p:nvPicPr>
        <p:blipFill>
          <a:blip r:embed="rId1"/>
          <a:stretch/>
        </p:blipFill>
        <p:spPr>
          <a:xfrm>
            <a:off x="2926080" y="-36360"/>
            <a:ext cx="4188240" cy="469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62;p14" descr=""/>
          <p:cNvPicPr/>
          <p:nvPr/>
        </p:nvPicPr>
        <p:blipFill>
          <a:blip r:embed="rId1"/>
          <a:srcRect l="5348" t="0" r="38591" b="14012"/>
          <a:stretch/>
        </p:blipFill>
        <p:spPr>
          <a:xfrm>
            <a:off x="42480" y="59040"/>
            <a:ext cx="3804840" cy="394740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3F85E3FD-936F-449F-8451-800F3BF8832D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0" y="0"/>
            <a:ext cx="647388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Growing Amount of Data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(Example Climate Model data)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30" name="Table 3"/>
          <p:cNvGraphicFramePr/>
          <p:nvPr/>
        </p:nvGraphicFramePr>
        <p:xfrm>
          <a:off x="3975840" y="757440"/>
          <a:ext cx="4880520" cy="2751840"/>
        </p:xfrm>
        <a:graphic>
          <a:graphicData uri="http://schemas.openxmlformats.org/drawingml/2006/table">
            <a:tbl>
              <a:tblPr/>
              <a:tblGrid>
                <a:gridCol w="912600"/>
                <a:gridCol w="2348280"/>
                <a:gridCol w="1620000"/>
              </a:tblGrid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 GB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1   1990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500 GB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2   1995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3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35 TB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3   2001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4440"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Not existing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4   2007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3,5 PB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5   2014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64584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6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10-20 PB (in ESGF)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12-16 April 2021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31" name="CustomShape 4"/>
          <p:cNvSpPr/>
          <p:nvPr/>
        </p:nvSpPr>
        <p:spPr>
          <a:xfrm>
            <a:off x="1391760" y="3814920"/>
            <a:ext cx="4826880" cy="75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CMIP = Coupled Model Inter-comparison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IPCC = Intergovernmental Panel of Climate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= Earth System Grid Federation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AA29CEF1-11D8-49B2-817B-24DDA92BDC55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Google Shape;308;p31" descr=""/>
          <p:cNvPicPr/>
          <p:nvPr/>
        </p:nvPicPr>
        <p:blipFill>
          <a:blip r:embed="rId1"/>
          <a:stretch/>
        </p:blipFill>
        <p:spPr>
          <a:xfrm>
            <a:off x="2837160" y="284040"/>
            <a:ext cx="4916160" cy="41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B592149E-9818-4BAF-AA3C-47DAF2254937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0" y="0"/>
            <a:ext cx="457128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Security: Twitcher OWS Proxy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Google Shape;315;p32" descr=""/>
          <p:cNvPicPr/>
          <p:nvPr/>
        </p:nvPicPr>
        <p:blipFill>
          <a:blip r:embed="rId1"/>
          <a:stretch/>
        </p:blipFill>
        <p:spPr>
          <a:xfrm>
            <a:off x="908640" y="618480"/>
            <a:ext cx="7054560" cy="374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8F9E5AB2-C2EF-4C57-BA1F-E777229D6686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0" y="0"/>
            <a:ext cx="590184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 System Grid Federation (ESGF)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Google Shape;322;p33" descr=""/>
          <p:cNvPicPr/>
          <p:nvPr/>
        </p:nvPicPr>
        <p:blipFill>
          <a:blip r:embed="rId1"/>
          <a:srcRect l="0" t="5954" r="0" b="0"/>
          <a:stretch/>
        </p:blipFill>
        <p:spPr>
          <a:xfrm>
            <a:off x="198360" y="546840"/>
            <a:ext cx="2868480" cy="4049280"/>
          </a:xfrm>
          <a:prstGeom prst="rect">
            <a:avLst/>
          </a:prstGeom>
          <a:ln>
            <a:noFill/>
          </a:ln>
        </p:spPr>
      </p:pic>
      <p:pic>
        <p:nvPicPr>
          <p:cNvPr id="272" name="Google Shape;323;p33" descr=""/>
          <p:cNvPicPr/>
          <p:nvPr/>
        </p:nvPicPr>
        <p:blipFill>
          <a:blip r:embed="rId2"/>
          <a:stretch/>
        </p:blipFill>
        <p:spPr>
          <a:xfrm>
            <a:off x="7148160" y="115560"/>
            <a:ext cx="1805040" cy="688320"/>
          </a:xfrm>
          <a:prstGeom prst="rect">
            <a:avLst/>
          </a:prstGeom>
          <a:ln>
            <a:noFill/>
          </a:ln>
        </p:spPr>
      </p:pic>
      <p:pic>
        <p:nvPicPr>
          <p:cNvPr id="273" name="Google Shape;324;p33" descr=""/>
          <p:cNvPicPr/>
          <p:nvPr/>
        </p:nvPicPr>
        <p:blipFill>
          <a:blip r:embed="rId3"/>
          <a:stretch/>
        </p:blipFill>
        <p:spPr>
          <a:xfrm>
            <a:off x="3317400" y="915120"/>
            <a:ext cx="5635800" cy="2936160"/>
          </a:xfrm>
          <a:prstGeom prst="rect">
            <a:avLst/>
          </a:prstGeom>
          <a:ln>
            <a:noFill/>
          </a:ln>
        </p:spPr>
      </p:pic>
      <p:sp>
        <p:nvSpPr>
          <p:cNvPr id="274" name="CustomShape 3"/>
          <p:cNvSpPr/>
          <p:nvPr/>
        </p:nvSpPr>
        <p:spPr>
          <a:xfrm>
            <a:off x="5207760" y="4072680"/>
            <a:ext cx="3009600" cy="45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https://esgf.llnl.gov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409A6573-5B19-4E77-BCA1-0DE2861DCE2E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0" y="35640"/>
            <a:ext cx="476928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Connectivity to ESGF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Google Shape;332;p34" descr=""/>
          <p:cNvPicPr/>
          <p:nvPr/>
        </p:nvPicPr>
        <p:blipFill>
          <a:blip r:embed="rId1"/>
          <a:stretch/>
        </p:blipFill>
        <p:spPr>
          <a:xfrm>
            <a:off x="473760" y="2583720"/>
            <a:ext cx="3082680" cy="1965240"/>
          </a:xfrm>
          <a:prstGeom prst="rect">
            <a:avLst/>
          </a:prstGeom>
          <a:ln>
            <a:noFill/>
          </a:ln>
        </p:spPr>
      </p:pic>
      <p:pic>
        <p:nvPicPr>
          <p:cNvPr id="278" name="Google Shape;333;p34" descr=""/>
          <p:cNvPicPr/>
          <p:nvPr/>
        </p:nvPicPr>
        <p:blipFill>
          <a:blip r:embed="rId2"/>
          <a:stretch/>
        </p:blipFill>
        <p:spPr>
          <a:xfrm>
            <a:off x="294480" y="737280"/>
            <a:ext cx="3441240" cy="1731600"/>
          </a:xfrm>
          <a:prstGeom prst="rect">
            <a:avLst/>
          </a:prstGeom>
          <a:ln>
            <a:noFill/>
          </a:ln>
        </p:spPr>
      </p:pic>
      <p:pic>
        <p:nvPicPr>
          <p:cNvPr id="279" name="Google Shape;334;p34" descr=""/>
          <p:cNvPicPr/>
          <p:nvPr/>
        </p:nvPicPr>
        <p:blipFill>
          <a:blip r:embed="rId3"/>
          <a:stretch/>
        </p:blipFill>
        <p:spPr>
          <a:xfrm>
            <a:off x="3893760" y="923760"/>
            <a:ext cx="4697640" cy="3001320"/>
          </a:xfrm>
          <a:prstGeom prst="rect">
            <a:avLst/>
          </a:prstGeom>
          <a:ln>
            <a:noFill/>
          </a:ln>
        </p:spPr>
      </p:pic>
      <p:pic>
        <p:nvPicPr>
          <p:cNvPr id="280" name="Google Shape;335;p34" descr=""/>
          <p:cNvPicPr/>
          <p:nvPr/>
        </p:nvPicPr>
        <p:blipFill>
          <a:blip r:embed="rId4"/>
          <a:stretch/>
        </p:blipFill>
        <p:spPr>
          <a:xfrm>
            <a:off x="6978600" y="115560"/>
            <a:ext cx="1805040" cy="688320"/>
          </a:xfrm>
          <a:prstGeom prst="rect">
            <a:avLst/>
          </a:prstGeom>
          <a:ln>
            <a:noFill/>
          </a:ln>
        </p:spPr>
      </p:pic>
      <p:sp>
        <p:nvSpPr>
          <p:cNvPr id="281" name="CustomShape 3"/>
          <p:cNvSpPr/>
          <p:nvPr/>
        </p:nvSpPr>
        <p:spPr>
          <a:xfrm>
            <a:off x="5207760" y="4072680"/>
            <a:ext cx="3009600" cy="45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5"/>
              </a:rPr>
              <a:t>https://esgf.llnl.gov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341;p35" descr=""/>
          <p:cNvPicPr/>
          <p:nvPr/>
        </p:nvPicPr>
        <p:blipFill>
          <a:blip r:embed="rId1"/>
          <a:srcRect l="0" t="23866" r="-7331" b="-2025"/>
          <a:stretch/>
        </p:blipFill>
        <p:spPr>
          <a:xfrm>
            <a:off x="92880" y="494640"/>
            <a:ext cx="7607160" cy="415368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109CAA2D-62A3-4296-8B16-A701912F45A6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0" y="0"/>
            <a:ext cx="492732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 Geospatial Consortium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Google Shape;344;p35" descr=""/>
          <p:cNvPicPr/>
          <p:nvPr/>
        </p:nvPicPr>
        <p:blipFill>
          <a:blip r:embed="rId2"/>
          <a:stretch/>
        </p:blipFill>
        <p:spPr>
          <a:xfrm>
            <a:off x="7408080" y="99720"/>
            <a:ext cx="1502280" cy="756720"/>
          </a:xfrm>
          <a:prstGeom prst="rect">
            <a:avLst/>
          </a:prstGeom>
          <a:ln>
            <a:noFill/>
          </a:ln>
        </p:spPr>
      </p:pic>
      <p:pic>
        <p:nvPicPr>
          <p:cNvPr id="286" name="Google Shape;345;p35" descr=""/>
          <p:cNvPicPr/>
          <p:nvPr/>
        </p:nvPicPr>
        <p:blipFill>
          <a:blip r:embed="rId3"/>
          <a:stretch/>
        </p:blipFill>
        <p:spPr>
          <a:xfrm>
            <a:off x="7608240" y="1525320"/>
            <a:ext cx="1101960" cy="467280"/>
          </a:xfrm>
          <a:prstGeom prst="rect">
            <a:avLst/>
          </a:prstGeom>
          <a:ln>
            <a:noFill/>
          </a:ln>
        </p:spPr>
      </p:pic>
      <p:pic>
        <p:nvPicPr>
          <p:cNvPr id="287" name="Google Shape;346;p35" descr=""/>
          <p:cNvPicPr/>
          <p:nvPr/>
        </p:nvPicPr>
        <p:blipFill>
          <a:blip r:embed="rId4"/>
          <a:stretch/>
        </p:blipFill>
        <p:spPr>
          <a:xfrm>
            <a:off x="7556040" y="2203200"/>
            <a:ext cx="1206360" cy="467280"/>
          </a:xfrm>
          <a:prstGeom prst="rect">
            <a:avLst/>
          </a:prstGeom>
          <a:ln>
            <a:noFill/>
          </a:ln>
        </p:spPr>
      </p:pic>
      <p:pic>
        <p:nvPicPr>
          <p:cNvPr id="288" name="Google Shape;347;p35" descr=""/>
          <p:cNvPicPr/>
          <p:nvPr/>
        </p:nvPicPr>
        <p:blipFill>
          <a:blip r:embed="rId5"/>
          <a:stretch/>
        </p:blipFill>
        <p:spPr>
          <a:xfrm>
            <a:off x="7608240" y="2999160"/>
            <a:ext cx="1206360" cy="241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11760" y="44496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"/>
          <p:cNvSpPr/>
          <p:nvPr/>
        </p:nvSpPr>
        <p:spPr>
          <a:xfrm>
            <a:off x="311760" y="1152360"/>
            <a:ext cx="851976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3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D561F98D-D064-49F5-B2C4-5C50C376AE72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Google Shape;241;p25" descr=""/>
          <p:cNvPicPr/>
          <p:nvPr/>
        </p:nvPicPr>
        <p:blipFill>
          <a:blip r:embed="rId1"/>
          <a:srcRect l="0" t="0" r="3343" b="0"/>
          <a:stretch/>
        </p:blipFill>
        <p:spPr>
          <a:xfrm>
            <a:off x="1554480" y="63000"/>
            <a:ext cx="6607440" cy="456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67760" y="527040"/>
            <a:ext cx="8887320" cy="391140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CDCFF182-B85E-420F-9220-D3EC2A2B58FB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0" y="0"/>
            <a:ext cx="492732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Processing Service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Google Shape;97;p16" descr=""/>
          <p:cNvPicPr/>
          <p:nvPr/>
        </p:nvPicPr>
        <p:blipFill>
          <a:blip r:embed="rId2"/>
          <a:stretch/>
        </p:blipFill>
        <p:spPr>
          <a:xfrm>
            <a:off x="3815640" y="-58320"/>
            <a:ext cx="1207080" cy="551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98640" y="535320"/>
            <a:ext cx="6980760" cy="4072320"/>
          </a:xfrm>
          <a:prstGeom prst="rect">
            <a:avLst/>
          </a:prstGeom>
          <a:solidFill>
            <a:srgbClr val="f3f3f3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marL="457200" indent="-22788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Avoiding of double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88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Decrease difficulties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for accessing raw / processed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88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Improved quality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(continuous testing by the user community)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88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Increased visibility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of Developers/Researchers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880">
              <a:lnSpc>
                <a:spcPct val="115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Sharing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methods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 resources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storage space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40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88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Standardized way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of producing results (Monitoring)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88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Enable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multidisciplinary projects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with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synergies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between groups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88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low cost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AD531930-D796-4509-B2A8-48E8D3492E38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0" y="0"/>
            <a:ext cx="548604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Advantage of Server-Side Services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Google Shape;108;p17" descr=""/>
          <p:cNvPicPr/>
          <p:nvPr/>
        </p:nvPicPr>
        <p:blipFill>
          <a:blip r:embed="rId1"/>
          <a:stretch/>
        </p:blipFill>
        <p:spPr>
          <a:xfrm rot="20903400">
            <a:off x="6744600" y="775080"/>
            <a:ext cx="1866600" cy="1349280"/>
          </a:xfrm>
          <a:prstGeom prst="rect">
            <a:avLst/>
          </a:prstGeom>
          <a:ln>
            <a:noFill/>
          </a:ln>
        </p:spPr>
      </p:pic>
      <p:pic>
        <p:nvPicPr>
          <p:cNvPr id="140" name="Google Shape;109;p17" descr=""/>
          <p:cNvPicPr/>
          <p:nvPr/>
        </p:nvPicPr>
        <p:blipFill>
          <a:blip r:embed="rId2"/>
          <a:stretch/>
        </p:blipFill>
        <p:spPr>
          <a:xfrm rot="1797600">
            <a:off x="5420160" y="2230920"/>
            <a:ext cx="2096640" cy="1204200"/>
          </a:xfrm>
          <a:prstGeom prst="rect">
            <a:avLst/>
          </a:prstGeom>
          <a:ln>
            <a:noFill/>
          </a:ln>
        </p:spPr>
      </p:pic>
      <p:pic>
        <p:nvPicPr>
          <p:cNvPr id="141" name="Google Shape;110;p17" descr=""/>
          <p:cNvPicPr/>
          <p:nvPr/>
        </p:nvPicPr>
        <p:blipFill>
          <a:blip r:embed="rId3"/>
          <a:stretch/>
        </p:blipFill>
        <p:spPr>
          <a:xfrm>
            <a:off x="7327800" y="2270520"/>
            <a:ext cx="1580400" cy="15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76A33CBA-3C46-4EE0-96CE-5036EA0D6C0D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0" y="0"/>
            <a:ext cx="384516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Birdhouse Ecosystem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898640" y="577800"/>
            <a:ext cx="7217640" cy="387504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46440" y="576360"/>
            <a:ext cx="1747440" cy="3936600"/>
          </a:xfrm>
          <a:prstGeom prst="rect">
            <a:avLst/>
          </a:prstGeom>
          <a:solidFill>
            <a:srgbClr val="ffffcc"/>
          </a:solidFill>
          <a:ln w="93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suite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Flyingpigeon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Sandbox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Malleefowl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search&amp;fetch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Blackswan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Extreme Event  assessment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Kingfisher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EO-Data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Hummingbird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Quality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Impact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ESMValTool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Validation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Magic Toolbox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indices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Google Shape;141;p18" descr=""/>
          <p:cNvPicPr/>
          <p:nvPr/>
        </p:nvPicPr>
        <p:blipFill>
          <a:blip r:embed="rId2"/>
          <a:stretch/>
        </p:blipFill>
        <p:spPr>
          <a:xfrm>
            <a:off x="3409920" y="46080"/>
            <a:ext cx="359640" cy="35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269600" y="3327120"/>
            <a:ext cx="966600" cy="11426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3164760" y="3371040"/>
            <a:ext cx="978840" cy="11426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Pavics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2075400" y="3294720"/>
            <a:ext cx="978840" cy="11426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1999080" y="3371040"/>
            <a:ext cx="978840" cy="11426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5281560" y="3440520"/>
            <a:ext cx="978840" cy="11426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A2C2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0C8D3280-F0BB-4FF1-8E1A-5831F15BF9C1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7"/>
          <p:cNvSpPr/>
          <p:nvPr/>
        </p:nvSpPr>
        <p:spPr>
          <a:xfrm>
            <a:off x="0" y="0"/>
            <a:ext cx="389916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Server Side: Deployment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8"/>
          <p:cNvSpPr/>
          <p:nvPr/>
        </p:nvSpPr>
        <p:spPr>
          <a:xfrm>
            <a:off x="972720" y="632160"/>
            <a:ext cx="7117560" cy="1848240"/>
          </a:xfrm>
          <a:prstGeom prst="rect">
            <a:avLst/>
          </a:prstGeom>
          <a:solidFill>
            <a:srgbClr val="efefef"/>
          </a:solidFill>
          <a:ln w="381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5520" rIns="65520" tIns="35280" bIns="35280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9"/>
          <p:cNvSpPr/>
          <p:nvPr/>
        </p:nvSpPr>
        <p:spPr>
          <a:xfrm>
            <a:off x="1230480" y="848520"/>
            <a:ext cx="2130840" cy="140328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Processing Services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Google Shape;182;p21" descr=""/>
          <p:cNvPicPr/>
          <p:nvPr/>
        </p:nvPicPr>
        <p:blipFill>
          <a:blip r:embed="rId1"/>
          <a:stretch/>
        </p:blipFill>
        <p:spPr>
          <a:xfrm>
            <a:off x="1369440" y="1500480"/>
            <a:ext cx="1144080" cy="60840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pic>
        <p:nvPicPr>
          <p:cNvPr id="157" name="Google Shape;183;p21" descr=""/>
          <p:cNvPicPr/>
          <p:nvPr/>
        </p:nvPicPr>
        <p:blipFill>
          <a:blip r:embed="rId2"/>
          <a:stretch/>
        </p:blipFill>
        <p:spPr>
          <a:xfrm>
            <a:off x="2672280" y="1511280"/>
            <a:ext cx="608400" cy="60840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158" name="CustomShape 10"/>
          <p:cNvSpPr/>
          <p:nvPr/>
        </p:nvSpPr>
        <p:spPr>
          <a:xfrm>
            <a:off x="3474720" y="848520"/>
            <a:ext cx="1661040" cy="140328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Software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Google Shape;185;p21" descr=""/>
          <p:cNvPicPr/>
          <p:nvPr/>
        </p:nvPicPr>
        <p:blipFill>
          <a:blip r:embed="rId3"/>
          <a:stretch/>
        </p:blipFill>
        <p:spPr>
          <a:xfrm>
            <a:off x="3593160" y="1824120"/>
            <a:ext cx="1429560" cy="29556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160" name="CustomShape 11"/>
          <p:cNvSpPr/>
          <p:nvPr/>
        </p:nvSpPr>
        <p:spPr>
          <a:xfrm>
            <a:off x="5225760" y="855000"/>
            <a:ext cx="2586960" cy="140328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Deployment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Solution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Google Shape;187;p21" descr=""/>
          <p:cNvPicPr/>
          <p:nvPr/>
        </p:nvPicPr>
        <p:blipFill>
          <a:blip r:embed="rId4"/>
          <a:stretch/>
        </p:blipFill>
        <p:spPr>
          <a:xfrm>
            <a:off x="5362920" y="1634760"/>
            <a:ext cx="1429560" cy="48492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pic>
        <p:nvPicPr>
          <p:cNvPr id="162" name="Google Shape;188;p21" descr=""/>
          <p:cNvPicPr/>
          <p:nvPr/>
        </p:nvPicPr>
        <p:blipFill>
          <a:blip r:embed="rId5"/>
          <a:stretch/>
        </p:blipFill>
        <p:spPr>
          <a:xfrm>
            <a:off x="6919560" y="1339920"/>
            <a:ext cx="779760" cy="77976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163" name="CustomShape 12"/>
          <p:cNvSpPr/>
          <p:nvPr/>
        </p:nvSpPr>
        <p:spPr>
          <a:xfrm>
            <a:off x="1922760" y="3447000"/>
            <a:ext cx="978840" cy="11426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13"/>
          <p:cNvSpPr/>
          <p:nvPr/>
        </p:nvSpPr>
        <p:spPr>
          <a:xfrm>
            <a:off x="3056400" y="3447000"/>
            <a:ext cx="978840" cy="11426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Pavics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Google Shape;191;p21" descr=""/>
          <p:cNvPicPr/>
          <p:nvPr/>
        </p:nvPicPr>
        <p:blipFill>
          <a:blip r:embed="rId6"/>
          <a:srcRect l="0" t="0" r="59558" b="0"/>
          <a:stretch/>
        </p:blipFill>
        <p:spPr>
          <a:xfrm>
            <a:off x="2120400" y="3827880"/>
            <a:ext cx="599040" cy="60840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pic>
        <p:nvPicPr>
          <p:cNvPr id="166" name="Google Shape;192;p21" descr=""/>
          <p:cNvPicPr/>
          <p:nvPr/>
        </p:nvPicPr>
        <p:blipFill>
          <a:blip r:embed="rId7"/>
          <a:srcRect l="0" t="0" r="0" b="32305"/>
          <a:stretch/>
        </p:blipFill>
        <p:spPr>
          <a:xfrm>
            <a:off x="3245400" y="3816720"/>
            <a:ext cx="629280" cy="63504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sp>
        <p:nvSpPr>
          <p:cNvPr id="167" name="CustomShape 14"/>
          <p:cNvSpPr/>
          <p:nvPr/>
        </p:nvSpPr>
        <p:spPr>
          <a:xfrm>
            <a:off x="6473520" y="3304080"/>
            <a:ext cx="978840" cy="11426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5"/>
          <p:cNvSpPr/>
          <p:nvPr/>
        </p:nvSpPr>
        <p:spPr>
          <a:xfrm>
            <a:off x="6395400" y="3373920"/>
            <a:ext cx="978840" cy="11426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6"/>
          <p:cNvSpPr/>
          <p:nvPr/>
        </p:nvSpPr>
        <p:spPr>
          <a:xfrm>
            <a:off x="6323040" y="3447000"/>
            <a:ext cx="978840" cy="11426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Other non public nodes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Google Shape;196;p21" descr=""/>
          <p:cNvPicPr/>
          <p:nvPr/>
        </p:nvPicPr>
        <p:blipFill>
          <a:blip r:embed="rId8"/>
          <a:srcRect l="19391" t="0" r="21268" b="0"/>
          <a:stretch/>
        </p:blipFill>
        <p:spPr>
          <a:xfrm>
            <a:off x="5474160" y="3858840"/>
            <a:ext cx="629280" cy="60948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sp>
        <p:nvSpPr>
          <p:cNvPr id="171" name="CustomShape 17"/>
          <p:cNvSpPr/>
          <p:nvPr/>
        </p:nvSpPr>
        <p:spPr>
          <a:xfrm>
            <a:off x="2702160" y="2932560"/>
            <a:ext cx="3657960" cy="29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Setup WPS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8"/>
          <p:cNvSpPr/>
          <p:nvPr/>
        </p:nvSpPr>
        <p:spPr>
          <a:xfrm>
            <a:off x="4531680" y="2480760"/>
            <a:ext cx="360" cy="45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1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9"/>
          <p:cNvSpPr/>
          <p:nvPr/>
        </p:nvSpPr>
        <p:spPr>
          <a:xfrm>
            <a:off x="4194360" y="3436920"/>
            <a:ext cx="978840" cy="114264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/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Google Shape;200;p21" descr=""/>
          <p:cNvPicPr/>
          <p:nvPr/>
        </p:nvPicPr>
        <p:blipFill>
          <a:blip r:embed="rId9"/>
          <a:stretch/>
        </p:blipFill>
        <p:spPr>
          <a:xfrm>
            <a:off x="4307400" y="3918960"/>
            <a:ext cx="780120" cy="39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1801F9F4-9E33-45AB-9775-900D52EDA978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0" y="0"/>
            <a:ext cx="548604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Client Side: Many Views on WPS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Google Shape;153;p19" descr=""/>
          <p:cNvPicPr/>
          <p:nvPr/>
        </p:nvPicPr>
        <p:blipFill>
          <a:blip r:embed="rId1"/>
          <a:stretch/>
        </p:blipFill>
        <p:spPr>
          <a:xfrm>
            <a:off x="6235200" y="452880"/>
            <a:ext cx="2784960" cy="216036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178" name="Google Shape;154;p19" descr=""/>
          <p:cNvPicPr/>
          <p:nvPr/>
        </p:nvPicPr>
        <p:blipFill>
          <a:blip r:embed="rId2"/>
          <a:srcRect l="6184" t="10525" r="27798" b="14183"/>
          <a:stretch/>
        </p:blipFill>
        <p:spPr>
          <a:xfrm>
            <a:off x="1386720" y="737280"/>
            <a:ext cx="3336840" cy="212040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179" name="Google Shape;155;p19" descr=""/>
          <p:cNvPicPr/>
          <p:nvPr/>
        </p:nvPicPr>
        <p:blipFill>
          <a:blip r:embed="rId3"/>
          <a:srcRect l="24626" t="0" r="15776" b="0"/>
          <a:stretch/>
        </p:blipFill>
        <p:spPr>
          <a:xfrm>
            <a:off x="5360400" y="1361160"/>
            <a:ext cx="2626560" cy="238896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180" name="Google Shape;156;p19" descr=""/>
          <p:cNvPicPr/>
          <p:nvPr/>
        </p:nvPicPr>
        <p:blipFill>
          <a:blip r:embed="rId4"/>
          <a:srcRect l="0" t="0" r="30166" b="0"/>
          <a:stretch/>
        </p:blipFill>
        <p:spPr>
          <a:xfrm>
            <a:off x="132120" y="1645560"/>
            <a:ext cx="3538440" cy="218088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181" name="Google Shape;157;p19" descr=""/>
          <p:cNvPicPr/>
          <p:nvPr/>
        </p:nvPicPr>
        <p:blipFill>
          <a:blip r:embed="rId5"/>
          <a:stretch/>
        </p:blipFill>
        <p:spPr>
          <a:xfrm>
            <a:off x="3932640" y="2339640"/>
            <a:ext cx="3296160" cy="190152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76E5D030-71E8-4AAA-A4EC-5310DAA882E6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0" y="0"/>
            <a:ext cx="548604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Example of Processes &amp; Workflows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Google Shape;164;p20" descr=""/>
          <p:cNvPicPr/>
          <p:nvPr/>
        </p:nvPicPr>
        <p:blipFill>
          <a:blip r:embed="rId1"/>
          <a:srcRect l="31016" t="0" r="30933" b="48873"/>
          <a:stretch/>
        </p:blipFill>
        <p:spPr>
          <a:xfrm>
            <a:off x="1770480" y="670680"/>
            <a:ext cx="2809800" cy="209664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185" name="Google Shape;165;p20" descr=""/>
          <p:cNvPicPr/>
          <p:nvPr/>
        </p:nvPicPr>
        <p:blipFill>
          <a:blip r:embed="rId2"/>
          <a:srcRect l="74441" t="1293" r="0" b="50027"/>
          <a:stretch/>
        </p:blipFill>
        <p:spPr>
          <a:xfrm>
            <a:off x="1139040" y="1479240"/>
            <a:ext cx="2199600" cy="232668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186" name="Google Shape;166;p20" descr=""/>
          <p:cNvPicPr/>
          <p:nvPr/>
        </p:nvPicPr>
        <p:blipFill>
          <a:blip r:embed="rId3"/>
          <a:srcRect l="0" t="50139" r="69531" b="0"/>
          <a:stretch/>
        </p:blipFill>
        <p:spPr>
          <a:xfrm>
            <a:off x="6102360" y="215280"/>
            <a:ext cx="2809800" cy="255348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187" name="Google Shape;167;p20" descr=""/>
          <p:cNvPicPr/>
          <p:nvPr/>
        </p:nvPicPr>
        <p:blipFill>
          <a:blip r:embed="rId4"/>
          <a:srcRect l="37387" t="52759" r="34121" b="4788"/>
          <a:stretch/>
        </p:blipFill>
        <p:spPr>
          <a:xfrm>
            <a:off x="4800240" y="1815120"/>
            <a:ext cx="2533680" cy="209664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188" name="Google Shape;168;p20" descr=""/>
          <p:cNvPicPr/>
          <p:nvPr/>
        </p:nvPicPr>
        <p:blipFill>
          <a:blip r:embed="rId5"/>
          <a:srcRect l="73256" t="59974" r="1183" b="5376"/>
          <a:stretch/>
        </p:blipFill>
        <p:spPr>
          <a:xfrm>
            <a:off x="3533400" y="2845800"/>
            <a:ext cx="2357640" cy="177480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189" name="Google Shape;169;p20" descr=""/>
          <p:cNvPicPr/>
          <p:nvPr/>
        </p:nvPicPr>
        <p:blipFill>
          <a:blip r:embed="rId6"/>
          <a:srcRect l="0" t="0" r="72548" b="60226"/>
          <a:stretch/>
        </p:blipFill>
        <p:spPr>
          <a:xfrm>
            <a:off x="136080" y="2769840"/>
            <a:ext cx="2135880" cy="171828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8472600" y="4739400"/>
            <a:ext cx="5479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79BACC51-0E96-4798-A7EA-C8296F30F922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0" y="35640"/>
            <a:ext cx="3792240" cy="45216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PAVICS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Google Shape;216;p23" descr=""/>
          <p:cNvPicPr/>
          <p:nvPr/>
        </p:nvPicPr>
        <p:blipFill>
          <a:blip r:embed="rId1"/>
          <a:stretch/>
        </p:blipFill>
        <p:spPr>
          <a:xfrm>
            <a:off x="6858720" y="84240"/>
            <a:ext cx="836280" cy="354600"/>
          </a:xfrm>
          <a:prstGeom prst="rect">
            <a:avLst/>
          </a:prstGeom>
          <a:ln>
            <a:noFill/>
          </a:ln>
        </p:spPr>
      </p:pic>
      <p:pic>
        <p:nvPicPr>
          <p:cNvPr id="193" name="Google Shape;217;p23" descr=""/>
          <p:cNvPicPr/>
          <p:nvPr/>
        </p:nvPicPr>
        <p:blipFill>
          <a:blip r:embed="rId2"/>
          <a:stretch/>
        </p:blipFill>
        <p:spPr>
          <a:xfrm>
            <a:off x="7773480" y="54360"/>
            <a:ext cx="1285920" cy="414720"/>
          </a:xfrm>
          <a:prstGeom prst="rect">
            <a:avLst/>
          </a:prstGeom>
          <a:ln>
            <a:noFill/>
          </a:ln>
        </p:spPr>
      </p:pic>
      <p:pic>
        <p:nvPicPr>
          <p:cNvPr id="194" name="Google Shape;218;p23" descr=""/>
          <p:cNvPicPr/>
          <p:nvPr/>
        </p:nvPicPr>
        <p:blipFill>
          <a:blip r:embed="rId3"/>
          <a:srcRect l="34727" t="49762" r="34311" b="19465"/>
          <a:stretch/>
        </p:blipFill>
        <p:spPr>
          <a:xfrm>
            <a:off x="3854880" y="9720"/>
            <a:ext cx="506880" cy="504000"/>
          </a:xfrm>
          <a:prstGeom prst="rect">
            <a:avLst/>
          </a:prstGeom>
          <a:ln>
            <a:noFill/>
          </a:ln>
        </p:spPr>
      </p:pic>
      <p:pic>
        <p:nvPicPr>
          <p:cNvPr id="195" name="Google Shape;219;p23" descr=""/>
          <p:cNvPicPr/>
          <p:nvPr/>
        </p:nvPicPr>
        <p:blipFill>
          <a:blip r:embed="rId4"/>
          <a:stretch/>
        </p:blipFill>
        <p:spPr>
          <a:xfrm>
            <a:off x="5569200" y="87120"/>
            <a:ext cx="1187280" cy="238320"/>
          </a:xfrm>
          <a:prstGeom prst="rect">
            <a:avLst/>
          </a:prstGeom>
          <a:ln>
            <a:noFill/>
          </a:ln>
        </p:spPr>
      </p:pic>
      <p:pic>
        <p:nvPicPr>
          <p:cNvPr id="196" name="Google Shape;220;p23" descr=""/>
          <p:cNvPicPr/>
          <p:nvPr/>
        </p:nvPicPr>
        <p:blipFill>
          <a:blip r:embed="rId5"/>
          <a:stretch/>
        </p:blipFill>
        <p:spPr>
          <a:xfrm>
            <a:off x="186480" y="594360"/>
            <a:ext cx="8171640" cy="397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Application>LibreOffice/5.1.6.2$Linux_X86_64 LibreOffice_project/10m0$Build-2</Application>
  <Words>1099</Words>
  <Paragraphs>307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2018-09-07T16:18:28Z</dcterms:modified>
  <cp:revision>14</cp:revision>
  <dc:subject/>
  <dc:title>Projects based on the  Web Processing Service framework Birdhouse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